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DM Sans" pitchFamily="2" charset="77"/>
      <p:regular r:id="rId13"/>
      <p:bold r:id="rId14"/>
      <p:italic r:id="rId15"/>
      <p:boldItalic r:id="rId16"/>
    </p:embeddedFont>
    <p:embeddedFont>
      <p:font typeface="Libre Baskerville" panose="02000000000000000000" pitchFamily="2" charset="0"/>
      <p:regular r:id="rId17"/>
      <p:bold r:id="rId18"/>
      <p:italic r:id="rId19"/>
    </p:embeddedFont>
  </p:embeddedFont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0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s-CL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s-CL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s-CL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s-CL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s-CL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s-CL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s-CL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s-CL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s-CL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es-CL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191351"/>
            <a:ext cx="525863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Cuidar a quien cuida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4109085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Taller terapéutico grupal para cuidadores principales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4657487"/>
            <a:ext cx="1876425" cy="373142"/>
          </a:xfrm>
          <a:prstGeom prst="roundRect">
            <a:avLst>
              <a:gd name="adj" fmla="val 17872"/>
            </a:avLst>
          </a:prstGeom>
          <a:solidFill>
            <a:srgbClr val="F7EDD4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6" name="Text 3"/>
          <p:cNvSpPr/>
          <p:nvPr/>
        </p:nvSpPr>
        <p:spPr>
          <a:xfrm>
            <a:off x="912852" y="4717018"/>
            <a:ext cx="1638300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CENTRO THERANEEDS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2769394" y="4649867"/>
            <a:ext cx="2347079" cy="388382"/>
          </a:xfrm>
          <a:prstGeom prst="roundRect">
            <a:avLst>
              <a:gd name="adj" fmla="val 17171"/>
            </a:avLst>
          </a:prstGeom>
          <a:noFill/>
          <a:ln w="7620">
            <a:solidFill>
              <a:srgbClr val="B88E23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8" name="Text 5"/>
          <p:cNvSpPr/>
          <p:nvPr/>
        </p:nvSpPr>
        <p:spPr>
          <a:xfrm>
            <a:off x="2896076" y="4717018"/>
            <a:ext cx="2093714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PSICOANÁLISIS RELACIONAL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215652" y="4649867"/>
            <a:ext cx="2069187" cy="388382"/>
          </a:xfrm>
          <a:prstGeom prst="roundRect">
            <a:avLst>
              <a:gd name="adj" fmla="val 17171"/>
            </a:avLst>
          </a:prstGeom>
          <a:noFill/>
          <a:ln w="7620">
            <a:solidFill>
              <a:srgbClr val="B88E23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0" name="Text 7"/>
          <p:cNvSpPr/>
          <p:nvPr/>
        </p:nvSpPr>
        <p:spPr>
          <a:xfrm>
            <a:off x="5342334" y="4717018"/>
            <a:ext cx="1815822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PRÁCTICA PROFESIONAL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36182"/>
            <a:ext cx="701385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Cierre: cuidar a quien cuida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577846" y="2977158"/>
            <a:ext cx="72587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Cuidar a quien cuida se entiende como un acto clínico y ético fundamental.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280190" y="2753916"/>
            <a:ext cx="22860" cy="764024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6" name="Text 3"/>
          <p:cNvSpPr/>
          <p:nvPr/>
        </p:nvSpPr>
        <p:spPr>
          <a:xfrm>
            <a:off x="6280190" y="3741182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Este proyecto propone un espacio terapéutico que </a:t>
            </a:r>
            <a:r>
              <a:rPr lang="en-US" sz="1550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reconoce al cuidador como sujeto de cuidado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validando su experiencia emocional y ofreciendo un dispositivo de sostén que favorece el bienestar individual y relacional.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6280190" y="4917043"/>
            <a:ext cx="2386489" cy="1476256"/>
          </a:xfrm>
          <a:prstGeom prst="roundRect">
            <a:avLst>
              <a:gd name="adj" fmla="val 564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8" name="Text 5"/>
          <p:cNvSpPr/>
          <p:nvPr/>
        </p:nvSpPr>
        <p:spPr>
          <a:xfrm>
            <a:off x="6486168" y="5123021"/>
            <a:ext cx="197453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Enfoque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6486168" y="5552242"/>
            <a:ext cx="197453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Psicoanálisis relacional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8865037" y="4917043"/>
            <a:ext cx="2386608" cy="1476256"/>
          </a:xfrm>
          <a:prstGeom prst="roundRect">
            <a:avLst>
              <a:gd name="adj" fmla="val 564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1" name="Text 8"/>
          <p:cNvSpPr/>
          <p:nvPr/>
        </p:nvSpPr>
        <p:spPr>
          <a:xfrm>
            <a:off x="9071015" y="5123021"/>
            <a:ext cx="197465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Centro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9071015" y="5552242"/>
            <a:ext cx="197465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Theraneeds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11450003" y="4917043"/>
            <a:ext cx="2386608" cy="1476256"/>
          </a:xfrm>
          <a:prstGeom prst="roundRect">
            <a:avLst>
              <a:gd name="adj" fmla="val 564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4" name="Text 11"/>
          <p:cNvSpPr/>
          <p:nvPr/>
        </p:nvSpPr>
        <p:spPr>
          <a:xfrm>
            <a:off x="11655981" y="5123021"/>
            <a:ext cx="197465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Modalidad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11655981" y="5552242"/>
            <a:ext cx="197465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Práctica profesional · Psicología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05345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El problema: el cuidador invisible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3343156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Los cuidadores principales de niños y adolescentes con apoyos especiales enfrentan altos niveles de </a:t>
            </a:r>
            <a:r>
              <a:rPr lang="en-US" sz="1550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carga emocional, agotamiento psíquico y sobrecarga relacional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En el contexto clínico infantojuvenil, el foco suele centrarse en el niño, dejando al cuidador en un segundo plano.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280190" y="4836557"/>
            <a:ext cx="7556421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Esto favorece sentimientos de agobio, culpa, insuficiencia y aislamiento emocional. Desde el psicoanálisis relacional, el malestar del cuidador no puede comprenderse de forma aislada, sino dentro de un entramado relacional complejo. La ausencia de espacios de escucha puede </a:t>
            </a:r>
            <a:r>
              <a:rPr lang="en-US" sz="15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cronificar el malestar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afectando tanto la salud mental del cuidador como el vínculo con el niño.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12438"/>
            <a:ext cx="643794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Justificación del proyecto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429351"/>
            <a:ext cx="6422231" cy="1824276"/>
          </a:xfrm>
          <a:prstGeom prst="roundRect">
            <a:avLst>
              <a:gd name="adj" fmla="val 6015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Shape 2"/>
          <p:cNvSpPr/>
          <p:nvPr/>
        </p:nvSpPr>
        <p:spPr>
          <a:xfrm>
            <a:off x="770930" y="2429351"/>
            <a:ext cx="91440" cy="1824276"/>
          </a:xfrm>
          <a:prstGeom prst="roundRect">
            <a:avLst>
              <a:gd name="adj" fmla="val 91163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5" name="Text 3"/>
          <p:cNvSpPr/>
          <p:nvPr/>
        </p:nvSpPr>
        <p:spPr>
          <a:xfrm>
            <a:off x="1083588" y="2650569"/>
            <a:ext cx="265378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Alta carga emocional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083588" y="3079790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 rol de cuidado prolongado genera un desgaste sostenido que requiere atención terapéutica específica.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414379" y="2429351"/>
            <a:ext cx="6422231" cy="1824276"/>
          </a:xfrm>
          <a:prstGeom prst="roundRect">
            <a:avLst>
              <a:gd name="adj" fmla="val 6015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8" name="Shape 6"/>
          <p:cNvSpPr/>
          <p:nvPr/>
        </p:nvSpPr>
        <p:spPr>
          <a:xfrm>
            <a:off x="7391519" y="2429351"/>
            <a:ext cx="91440" cy="1824276"/>
          </a:xfrm>
          <a:prstGeom prst="roundRect">
            <a:avLst>
              <a:gd name="adj" fmla="val 91163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9" name="Text 7"/>
          <p:cNvSpPr/>
          <p:nvPr/>
        </p:nvSpPr>
        <p:spPr>
          <a:xfrm>
            <a:off x="7704177" y="265056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Escasez de espacios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7704177" y="3079790"/>
            <a:ext cx="591121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Existe una falta de dispositivos terapéuticos destinados específicamente a los cuidadores en entornos clínicos infantojuveniles.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793790" y="4451985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2" name="Shape 10"/>
          <p:cNvSpPr/>
          <p:nvPr/>
        </p:nvSpPr>
        <p:spPr>
          <a:xfrm>
            <a:off x="770930" y="4451985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3" name="Text 11"/>
          <p:cNvSpPr/>
          <p:nvPr/>
        </p:nvSpPr>
        <p:spPr>
          <a:xfrm>
            <a:off x="1083588" y="4673203"/>
            <a:ext cx="275594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Salud mental familiar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1083588" y="5102423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Promover el bienestar del cuidador es condición fundamental para la salud del sistema familiar completo.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7414379" y="4451985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6" name="Shape 14"/>
          <p:cNvSpPr/>
          <p:nvPr/>
        </p:nvSpPr>
        <p:spPr>
          <a:xfrm>
            <a:off x="7391519" y="4451985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7" name="Text 15"/>
          <p:cNvSpPr/>
          <p:nvPr/>
        </p:nvSpPr>
        <p:spPr>
          <a:xfrm>
            <a:off x="7704177" y="467320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El valor del grupo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7704177" y="5102423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 espacio grupal permite que la experiencia individual sea compartida, reconocida y </a:t>
            </a:r>
            <a:r>
              <a:rPr lang="en-US" sz="15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resignificada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colectivamente.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793790" y="6181963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Este proyecto busca </a:t>
            </a:r>
            <a:r>
              <a:rPr lang="en-US" sz="1550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visibilizar al cuidador como sujeto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reconociendo su experiencia emocional y su necesidad legítima de cuidado, en coherencia con el enfoque relacional del centro Theraneeds.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65327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Objetivos del taller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650915" y="2583061"/>
            <a:ext cx="6565106" cy="3981212"/>
          </a:xfrm>
          <a:prstGeom prst="roundRect">
            <a:avLst>
              <a:gd name="adj" fmla="val 3589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4" name="Text 2"/>
          <p:cNvSpPr/>
          <p:nvPr/>
        </p:nvSpPr>
        <p:spPr>
          <a:xfrm>
            <a:off x="849273" y="278141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Objetivo General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849273" y="3289935"/>
            <a:ext cx="6168390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Brindar un espacio terapéutico grupal de orientación psicoanalítica relacional para promover la salud mental del cuidador, la elaboración emocional del rol de cuidado y la disminución de la sobrecarga psíquica.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564874" y="2781419"/>
            <a:ext cx="270129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Objetivos Específicos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564874" y="3289935"/>
            <a:ext cx="6279356" cy="32049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Generar un espacio de escucha y contención emocional.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Favorecer la expresión de emociones: agobio, culpa, cansancio y frustración.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Promover la reflexión sobre el impacto subjetivo del cuidado.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Fortalecer recursos emocionales para el afrontamiento cotidiano.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Disminuir el aislamiento mediante la identificación con otros cuidadores.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Favorecer una mirada más compasiva hacia sí mismos.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07569"/>
            <a:ext cx="996886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Población y modalidad de intervención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62366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Población objetivo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3132177"/>
            <a:ext cx="5602962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Cuidadores principales —padres, madres, abuelos u otros adultos responsables— de niños y adolescentes atendidos en Theraneeds, que presenten sobrecarga emocional, agotamiento psíquico o malestar asociado al rol de cuidado.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888480" y="2648545"/>
            <a:ext cx="3378637" cy="1555552"/>
          </a:xfrm>
          <a:prstGeom prst="roundRect">
            <a:avLst>
              <a:gd name="adj" fmla="val 535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/>
          <p:nvPr/>
        </p:nvSpPr>
        <p:spPr>
          <a:xfrm>
            <a:off x="7094458" y="285452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Formato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094458" y="3363039"/>
            <a:ext cx="296668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Grupo cerrado · 4 a 8 participantes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10465475" y="2648545"/>
            <a:ext cx="3378637" cy="1555552"/>
          </a:xfrm>
          <a:prstGeom prst="roundRect">
            <a:avLst>
              <a:gd name="adj" fmla="val 535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9" name="Text 7"/>
          <p:cNvSpPr/>
          <p:nvPr/>
        </p:nvSpPr>
        <p:spPr>
          <a:xfrm>
            <a:off x="10671453" y="285452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Frecuencia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10671453" y="3363039"/>
            <a:ext cx="296668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Sesiones semanales · 60- 90  min/sesión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888480" y="4402455"/>
            <a:ext cx="6955631" cy="1238012"/>
          </a:xfrm>
          <a:prstGeom prst="roundRect">
            <a:avLst>
              <a:gd name="adj" fmla="val 6733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2" name="Text 10"/>
          <p:cNvSpPr/>
          <p:nvPr/>
        </p:nvSpPr>
        <p:spPr>
          <a:xfrm>
            <a:off x="7094458" y="460843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Duración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7094458" y="5116949"/>
            <a:ext cx="654367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6 a 8 sesiones en total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793790" y="6086951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 grupo se concibe como un </a:t>
            </a:r>
            <a:r>
              <a:rPr lang="en-US" sz="1550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espacio de encuentro intersubjetivo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donde el malestar puede ser pensado y simbolizado en un contexto de sostén relacional.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9376" y="571024"/>
            <a:ext cx="4535448" cy="562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Estructura del taller</a:t>
            </a:r>
            <a:endParaRPr lang="en-US" sz="3500" dirty="0"/>
          </a:p>
        </p:txBody>
      </p:sp>
      <p:sp>
        <p:nvSpPr>
          <p:cNvPr id="3" name="Shape 1"/>
          <p:cNvSpPr/>
          <p:nvPr/>
        </p:nvSpPr>
        <p:spPr>
          <a:xfrm>
            <a:off x="7303770" y="1459111"/>
            <a:ext cx="22860" cy="6199346"/>
          </a:xfrm>
          <a:prstGeom prst="roundRect">
            <a:avLst>
              <a:gd name="adj" fmla="val 330465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4" name="Shape 2"/>
          <p:cNvSpPr/>
          <p:nvPr/>
        </p:nvSpPr>
        <p:spPr>
          <a:xfrm>
            <a:off x="6596122" y="1649968"/>
            <a:ext cx="539591" cy="22860"/>
          </a:xfrm>
          <a:prstGeom prst="roundRect">
            <a:avLst>
              <a:gd name="adj" fmla="val 330465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5" name="Shape 3"/>
          <p:cNvSpPr/>
          <p:nvPr/>
        </p:nvSpPr>
        <p:spPr>
          <a:xfrm>
            <a:off x="7112853" y="1459111"/>
            <a:ext cx="404693" cy="404693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6" name="Text 4"/>
          <p:cNvSpPr/>
          <p:nvPr/>
        </p:nvSpPr>
        <p:spPr>
          <a:xfrm>
            <a:off x="7180243" y="1492806"/>
            <a:ext cx="269796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4167664" y="1520904"/>
            <a:ext cx="2248257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Sesión 1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19376" y="1899642"/>
            <a:ext cx="569654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Presentación, encuadre y construcción del espacio seguro. Vivencia inicial del rol de cuidador.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494687" y="2695337"/>
            <a:ext cx="539591" cy="22860"/>
          </a:xfrm>
          <a:prstGeom prst="roundRect">
            <a:avLst>
              <a:gd name="adj" fmla="val 330465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0" name="Shape 8"/>
          <p:cNvSpPr/>
          <p:nvPr/>
        </p:nvSpPr>
        <p:spPr>
          <a:xfrm>
            <a:off x="7112853" y="2504480"/>
            <a:ext cx="404693" cy="404693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1" name="Text 9"/>
          <p:cNvSpPr/>
          <p:nvPr/>
        </p:nvSpPr>
        <p:spPr>
          <a:xfrm>
            <a:off x="7180243" y="2538174"/>
            <a:ext cx="269796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8214479" y="2566273"/>
            <a:ext cx="2248257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Sesión 2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8214479" y="2945011"/>
            <a:ext cx="5696545" cy="274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Agotamiento y sobrecarga emocional. El cansancio de cuidar.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596122" y="3608665"/>
            <a:ext cx="539591" cy="22860"/>
          </a:xfrm>
          <a:prstGeom prst="roundRect">
            <a:avLst>
              <a:gd name="adj" fmla="val 330465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15" name="Shape 13"/>
          <p:cNvSpPr/>
          <p:nvPr/>
        </p:nvSpPr>
        <p:spPr>
          <a:xfrm>
            <a:off x="7112853" y="3417808"/>
            <a:ext cx="404693" cy="404693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16" name="Text 14"/>
          <p:cNvSpPr/>
          <p:nvPr/>
        </p:nvSpPr>
        <p:spPr>
          <a:xfrm>
            <a:off x="7180243" y="3451503"/>
            <a:ext cx="269796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4167664" y="3479602"/>
            <a:ext cx="2248257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Sesión 3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719376" y="3858339"/>
            <a:ext cx="5696545" cy="274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1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Culpa, exigencia y expectativas hacia sí mismo/a.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494687" y="4521994"/>
            <a:ext cx="539591" cy="22860"/>
          </a:xfrm>
          <a:prstGeom prst="roundRect">
            <a:avLst>
              <a:gd name="adj" fmla="val 330465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20" name="Shape 18"/>
          <p:cNvSpPr/>
          <p:nvPr/>
        </p:nvSpPr>
        <p:spPr>
          <a:xfrm>
            <a:off x="7112853" y="4331137"/>
            <a:ext cx="404693" cy="404693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21" name="Text 19"/>
          <p:cNvSpPr/>
          <p:nvPr/>
        </p:nvSpPr>
        <p:spPr>
          <a:xfrm>
            <a:off x="7180243" y="4364831"/>
            <a:ext cx="269796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8214479" y="4392930"/>
            <a:ext cx="2248257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Sesión 4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8214479" y="4771668"/>
            <a:ext cx="5696545" cy="274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Vínculo con el hijo/a: demandas, límites y frustraciones.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596122" y="5435322"/>
            <a:ext cx="539591" cy="22860"/>
          </a:xfrm>
          <a:prstGeom prst="roundRect">
            <a:avLst>
              <a:gd name="adj" fmla="val 330465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25" name="Shape 23"/>
          <p:cNvSpPr/>
          <p:nvPr/>
        </p:nvSpPr>
        <p:spPr>
          <a:xfrm>
            <a:off x="7112853" y="5244465"/>
            <a:ext cx="404693" cy="404693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26" name="Text 24"/>
          <p:cNvSpPr/>
          <p:nvPr/>
        </p:nvSpPr>
        <p:spPr>
          <a:xfrm>
            <a:off x="7180243" y="5278160"/>
            <a:ext cx="269796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5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4167664" y="5306258"/>
            <a:ext cx="2248257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Sesión 5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719376" y="5684996"/>
            <a:ext cx="569654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 cuidador como sujeto: necesidades propias y legitimación del autocuidado.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7494687" y="6348651"/>
            <a:ext cx="539591" cy="22860"/>
          </a:xfrm>
          <a:prstGeom prst="roundRect">
            <a:avLst>
              <a:gd name="adj" fmla="val 330465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30" name="Shape 28"/>
          <p:cNvSpPr/>
          <p:nvPr/>
        </p:nvSpPr>
        <p:spPr>
          <a:xfrm>
            <a:off x="7112853" y="6157793"/>
            <a:ext cx="404693" cy="404693"/>
          </a:xfrm>
          <a:prstGeom prst="roundRect">
            <a:avLst>
              <a:gd name="adj" fmla="val 1866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31" name="Text 29"/>
          <p:cNvSpPr/>
          <p:nvPr/>
        </p:nvSpPr>
        <p:spPr>
          <a:xfrm>
            <a:off x="7180243" y="6191488"/>
            <a:ext cx="269796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6</a:t>
            </a:r>
            <a:endParaRPr lang="en-US" sz="2100" dirty="0"/>
          </a:p>
        </p:txBody>
      </p:sp>
      <p:sp>
        <p:nvSpPr>
          <p:cNvPr id="32" name="Text 30"/>
          <p:cNvSpPr/>
          <p:nvPr/>
        </p:nvSpPr>
        <p:spPr>
          <a:xfrm>
            <a:off x="8214479" y="6219587"/>
            <a:ext cx="2248257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Sesión 6</a:t>
            </a:r>
            <a:endParaRPr lang="en-US" sz="1750" dirty="0"/>
          </a:p>
        </p:txBody>
      </p:sp>
      <p:sp>
        <p:nvSpPr>
          <p:cNvPr id="33" name="Text 31"/>
          <p:cNvSpPr/>
          <p:nvPr/>
        </p:nvSpPr>
        <p:spPr>
          <a:xfrm>
            <a:off x="8214479" y="6598325"/>
            <a:ext cx="5696545" cy="274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Recursos emocionales, sostén relacional y cierre del proceso grupal.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9025" y="557451"/>
            <a:ext cx="9927074" cy="6007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Diagnóstico inicial: evaluación pre-taller</a:t>
            </a:r>
            <a:endParaRPr lang="en-US" sz="3750" dirty="0"/>
          </a:p>
        </p:txBody>
      </p:sp>
      <p:sp>
        <p:nvSpPr>
          <p:cNvPr id="3" name="Text 1"/>
          <p:cNvSpPr/>
          <p:nvPr/>
        </p:nvSpPr>
        <p:spPr>
          <a:xfrm>
            <a:off x="769025" y="1530668"/>
            <a:ext cx="13092351" cy="605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 diagnóstico no tiene fines psicopatológicos, sino que busca comprender el nivel de </a:t>
            </a:r>
            <a:r>
              <a:rPr lang="en-US" sz="1500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malestar emocional y sobrecarga subjetiva</a:t>
            </a: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de los cuidadores antes del inicio del taller. Se aplicará un cuestionario breve de autoinforme diseñado </a:t>
            </a:r>
            <a:r>
              <a:rPr lang="en-US" sz="150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 hoc</a:t>
            </a: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69025" y="2531864"/>
            <a:ext cx="2873216" cy="300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Dimensiones evaluadas</a:t>
            </a:r>
            <a:endParaRPr lang="en-US" sz="18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058" y="3051155"/>
            <a:ext cx="288369" cy="28836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93746" y="3041690"/>
            <a:ext cx="5686901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Sobrecarga emocional percibida</a:t>
            </a:r>
            <a:endParaRPr lang="en-US" sz="15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058" y="4009846"/>
            <a:ext cx="288369" cy="28836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93746" y="4000381"/>
            <a:ext cx="5686901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Agotamiento psíquico</a:t>
            </a:r>
            <a:endParaRPr lang="en-US" sz="15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058" y="4968538"/>
            <a:ext cx="288369" cy="28836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93746" y="4959072"/>
            <a:ext cx="5686901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Sentimientos de agobio</a:t>
            </a:r>
            <a:endParaRPr lang="en-US" sz="15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058" y="5927229"/>
            <a:ext cx="288369" cy="28836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393746" y="5917763"/>
            <a:ext cx="5686901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Sensación de contención emocional</a:t>
            </a:r>
            <a:endParaRPr lang="en-US" sz="15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058" y="6885920"/>
            <a:ext cx="288369" cy="28836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393746" y="6876455"/>
            <a:ext cx="5686901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Espacios de autocuidado</a:t>
            </a:r>
            <a:endParaRPr lang="en-US" sz="1500" dirty="0"/>
          </a:p>
        </p:txBody>
      </p:sp>
      <p:sp>
        <p:nvSpPr>
          <p:cNvPr id="15" name="Text 8"/>
          <p:cNvSpPr/>
          <p:nvPr/>
        </p:nvSpPr>
        <p:spPr>
          <a:xfrm>
            <a:off x="7557373" y="2531864"/>
            <a:ext cx="6296501" cy="300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Ejemplos de ítems (escala Likert: Nunca – Siempre)</a:t>
            </a:r>
            <a:endParaRPr lang="en-US" sz="1850" dirty="0"/>
          </a:p>
        </p:txBody>
      </p:sp>
      <p:sp>
        <p:nvSpPr>
          <p:cNvPr id="16" name="Text 9"/>
          <p:cNvSpPr/>
          <p:nvPr/>
        </p:nvSpPr>
        <p:spPr>
          <a:xfrm>
            <a:off x="7557373" y="3018473"/>
            <a:ext cx="6311622" cy="20771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 siento emocionalmente agotado/a por el rol de cuidado.</a:t>
            </a:r>
            <a:endParaRPr lang="en-US" sz="150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Siento que no tengo espacios donde pueda ser cuidado/a.</a:t>
            </a:r>
            <a:endParaRPr lang="en-US" sz="150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 siento sobrepasado/a por las demandas cotidianas.</a:t>
            </a:r>
            <a:endParaRPr lang="en-US" sz="150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 cuesta permitirme descansar sin sentir culpa.</a:t>
            </a:r>
            <a:endParaRPr lang="en-US" sz="150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Siento que mis emociones son escuchadas y validadas. </a:t>
            </a:r>
            <a:r>
              <a:rPr lang="en-US" sz="150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(ítem inverso)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23449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Evaluación del proceso: post-taller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2461260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 finalizar el taller se reaplicará el mismo cuestionario, permitiendo una </a:t>
            </a:r>
            <a:r>
              <a:rPr lang="en-US" sz="1550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comparación pre-post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del proceso terapéutico.</a:t>
            </a:r>
            <a:endParaRPr lang="en-US" sz="15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790" y="3319582"/>
            <a:ext cx="496133" cy="49613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7930" y="3319582"/>
            <a:ext cx="329064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Comparación cuantitativa</a:t>
            </a:r>
            <a:endParaRPr lang="en-US" sz="1950" dirty="0"/>
          </a:p>
        </p:txBody>
      </p:sp>
      <p:sp>
        <p:nvSpPr>
          <p:cNvPr id="7" name="Text 3"/>
          <p:cNvSpPr/>
          <p:nvPr/>
        </p:nvSpPr>
        <p:spPr>
          <a:xfrm>
            <a:off x="1537930" y="3748802"/>
            <a:ext cx="681228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Contraste de niveles de sobrecarga emocional y percepción de apoyo antes y después del proceso.</a:t>
            </a:r>
            <a:endParaRPr lang="en-US" sz="15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3790" y="4780717"/>
            <a:ext cx="496133" cy="49613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537930" y="478071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Registros reflexivos</a:t>
            </a:r>
            <a:endParaRPr lang="en-US" sz="1950" dirty="0"/>
          </a:p>
        </p:txBody>
      </p:sp>
      <p:sp>
        <p:nvSpPr>
          <p:cNvPr id="10" name="Text 5"/>
          <p:cNvSpPr/>
          <p:nvPr/>
        </p:nvSpPr>
        <p:spPr>
          <a:xfrm>
            <a:off x="1537930" y="5209937"/>
            <a:ext cx="681228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Registros clínicos de cada sesión y observación del proceso grupal a lo largo del taller.</a:t>
            </a:r>
            <a:endParaRPr lang="en-US" sz="15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790" y="6241852"/>
            <a:ext cx="496133" cy="49613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537930" y="6241852"/>
            <a:ext cx="322111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Retroalimentación verbal</a:t>
            </a:r>
            <a:endParaRPr lang="en-US" sz="1950" dirty="0"/>
          </a:p>
        </p:txBody>
      </p:sp>
      <p:sp>
        <p:nvSpPr>
          <p:cNvPr id="13" name="Text 7"/>
          <p:cNvSpPr/>
          <p:nvPr/>
        </p:nvSpPr>
        <p:spPr>
          <a:xfrm>
            <a:off x="1537930" y="6671072"/>
            <a:ext cx="681228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Evaluación cualitativa del espacio grupal recogida directamente de los participantes.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91772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Rol de la estudiante en práctica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50915" y="3329583"/>
            <a:ext cx="3821906" cy="3108246"/>
          </a:xfrm>
          <a:prstGeom prst="roundRect">
            <a:avLst>
              <a:gd name="adj" fmla="val 4597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es-CL"/>
          </a:p>
        </p:txBody>
      </p:sp>
      <p:sp>
        <p:nvSpPr>
          <p:cNvPr id="5" name="Text 2"/>
          <p:cNvSpPr/>
          <p:nvPr/>
        </p:nvSpPr>
        <p:spPr>
          <a:xfrm>
            <a:off x="849273" y="3527941"/>
            <a:ext cx="278046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Funciones principales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849273" y="4036457"/>
            <a:ext cx="3425190" cy="20440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Diseño del taller terapéutico grupal.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Implementación y conducción de las sesiones.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Sostenimiento del encuadre terapéutico.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4821674" y="3527941"/>
            <a:ext cx="248852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Marco de actuación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4821674" y="4036457"/>
            <a:ext cx="3536156" cy="2222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estudiante actuará bajo </a:t>
            </a:r>
            <a:r>
              <a:rPr lang="en-US" sz="15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supervisión clínica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sosteniendo un encuadre basado en la escucha activa, el acompañamiento emocional y la reflexión relacional, en coherencia con el enfoque psicoanalítico relacional del centro.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859</Words>
  <Application>Microsoft Macintosh PowerPoint</Application>
  <PresentationFormat>Personalizado</PresentationFormat>
  <Paragraphs>105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DM Sans</vt:lpstr>
      <vt:lpstr>Libre Baskerville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ARAYA LARA, KARINA A.</cp:lastModifiedBy>
  <cp:revision>2</cp:revision>
  <dcterms:created xsi:type="dcterms:W3CDTF">2026-04-14T19:50:49Z</dcterms:created>
  <dcterms:modified xsi:type="dcterms:W3CDTF">2026-04-23T16:35:06Z</dcterms:modified>
</cp:coreProperties>
</file>